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4" r:id="rId2"/>
    <p:sldId id="280" r:id="rId3"/>
    <p:sldId id="282" r:id="rId4"/>
    <p:sldId id="292" r:id="rId5"/>
    <p:sldId id="290" r:id="rId6"/>
    <p:sldId id="258" r:id="rId7"/>
    <p:sldId id="273" r:id="rId8"/>
    <p:sldId id="272" r:id="rId9"/>
    <p:sldId id="277" r:id="rId10"/>
    <p:sldId id="275" r:id="rId11"/>
    <p:sldId id="269" r:id="rId12"/>
    <p:sldId id="270" r:id="rId13"/>
    <p:sldId id="28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DA343"/>
    <a:srgbClr val="7CB6E6"/>
    <a:srgbClr val="FF8000"/>
    <a:srgbClr val="DA4118"/>
    <a:srgbClr val="CF3E17"/>
    <a:srgbClr val="C83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0" autoAdjust="0"/>
    <p:restoredTop sz="99478" autoAdjust="0"/>
  </p:normalViewPr>
  <p:slideViewPr>
    <p:cSldViewPr snapToGrid="0" snapToObjects="1">
      <p:cViewPr varScale="1">
        <p:scale>
          <a:sx n="155" d="100"/>
          <a:sy n="155" d="100"/>
        </p:scale>
        <p:origin x="-42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391B1-D078-4C4A-AEC6-FA2747967899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1956F-7611-BF42-AED0-E2F654B5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956F-7611-BF42-AED0-E2F654B514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4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956F-7611-BF42-AED0-E2F654B514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556420"/>
            <a:ext cx="4792133" cy="1102519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2" y="1797050"/>
            <a:ext cx="4792133" cy="66675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7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3900-20F3-9B4B-9631-8CB834F3C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19D3A8A-37CD-2546-84FA-1771957D23B9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3900-20F3-9B4B-9631-8CB834F3C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9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3900-20F3-9B4B-9631-8CB834F3C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2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3900-20F3-9B4B-9631-8CB834F3C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8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g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32725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5613900-20F3-9B4B-9631-8CB834F3C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256032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700" kern="1200">
          <a:solidFill>
            <a:srgbClr val="FFFFFF"/>
          </a:solidFill>
          <a:latin typeface="+mn-lt"/>
          <a:ea typeface="+mn-ea"/>
          <a:cs typeface="+mn-cs"/>
        </a:defRPr>
      </a:lvl1pPr>
      <a:lvl2pPr marL="557784" indent="-192024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500" kern="1200">
          <a:solidFill>
            <a:srgbClr val="FFFFFF"/>
          </a:solidFill>
          <a:latin typeface="+mn-lt"/>
          <a:ea typeface="+mn-ea"/>
          <a:cs typeface="+mn-cs"/>
        </a:defRPr>
      </a:lvl2pPr>
      <a:lvl3pPr marL="868680" indent="-13716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500" kern="1200">
          <a:solidFill>
            <a:srgbClr val="FFFFFF"/>
          </a:solidFill>
          <a:latin typeface="+mn-lt"/>
          <a:ea typeface="+mn-ea"/>
          <a:cs typeface="+mn-cs"/>
        </a:defRPr>
      </a:lvl3pPr>
      <a:lvl4pPr marL="1234440" indent="-13716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500" kern="1200">
          <a:solidFill>
            <a:srgbClr val="FFFFFF"/>
          </a:solidFill>
          <a:latin typeface="+mn-lt"/>
          <a:ea typeface="+mn-ea"/>
          <a:cs typeface="+mn-cs"/>
        </a:defRPr>
      </a:lvl4pPr>
      <a:lvl5pPr marL="1600200" indent="-13716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5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2" y="2677720"/>
            <a:ext cx="4792133" cy="666750"/>
          </a:xfrm>
        </p:spPr>
        <p:txBody>
          <a:bodyPr>
            <a:normAutofit/>
          </a:bodyPr>
          <a:lstStyle/>
          <a:p>
            <a:endParaRPr lang="en-US" sz="1200" dirty="0">
              <a:solidFill>
                <a:schemeClr val="accent3"/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 flipH="1" flipV="1">
            <a:off x="6563707" y="1092406"/>
            <a:ext cx="597133" cy="2882135"/>
          </a:xfrm>
          <a:prstGeom prst="curvedConnector5">
            <a:avLst>
              <a:gd name="adj1" fmla="val -188971"/>
              <a:gd name="adj2" fmla="val 54376"/>
              <a:gd name="adj3" fmla="val 244686"/>
            </a:avLst>
          </a:prstGeom>
          <a:ln w="28575" cmpd="sng">
            <a:solidFill>
              <a:srgbClr val="FFFFFF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384630"/>
            <a:ext cx="39546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EASIER AND MORE </a:t>
            </a:r>
            <a:r>
              <a:rPr lang="en-US" sz="2400" dirty="0" smtClean="0">
                <a:solidFill>
                  <a:schemeClr val="bg1"/>
                </a:solidFill>
              </a:rPr>
              <a:t>ACCURATE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accent1"/>
                </a:solidFill>
              </a:rPr>
              <a:t>DATA COLLECTION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FASTER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rgbClr val="F26722"/>
                </a:solidFill>
              </a:rPr>
              <a:t>DATA TRANSFER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REAL</a:t>
            </a:r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TIME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rgbClr val="F26722"/>
                </a:solidFill>
              </a:rPr>
              <a:t>DECISION</a:t>
            </a:r>
            <a:r>
              <a:rPr lang="en-US" sz="1600" dirty="0">
                <a:solidFill>
                  <a:srgbClr val="F26722"/>
                </a:solidFill>
              </a:rPr>
              <a:t>-MAKING</a:t>
            </a:r>
          </a:p>
        </p:txBody>
      </p:sp>
      <p:pic>
        <p:nvPicPr>
          <p:cNvPr id="7" name="Picture 6" descr="teachi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404" y="2505298"/>
            <a:ext cx="3646053" cy="2448932"/>
          </a:xfrm>
          <a:prstGeom prst="rect">
            <a:avLst/>
          </a:prstGeom>
        </p:spPr>
      </p:pic>
      <p:pic>
        <p:nvPicPr>
          <p:cNvPr id="10" name="Picture 9" descr="present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949" y="237246"/>
            <a:ext cx="2277973" cy="1760252"/>
          </a:xfrm>
          <a:prstGeom prst="rect">
            <a:avLst/>
          </a:prstGeom>
        </p:spPr>
      </p:pic>
      <p:pic>
        <p:nvPicPr>
          <p:cNvPr id="11" name="Picture 10" descr="glob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696" y="1879916"/>
            <a:ext cx="1450648" cy="1450648"/>
          </a:xfrm>
          <a:prstGeom prst="rect">
            <a:avLst/>
          </a:prstGeom>
        </p:spPr>
      </p:pic>
      <p:pic>
        <p:nvPicPr>
          <p:cNvPr id="13" name="Picture 12" descr="EVALUATE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28" y="3586685"/>
            <a:ext cx="3216521" cy="10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b="1" dirty="0" smtClean="0"/>
              <a:t>REPORTS &amp; MAPS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67276"/>
            <a:ext cx="4038600" cy="148995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Aggregate and summarize data</a:t>
            </a:r>
          </a:p>
          <a:p>
            <a:r>
              <a:rPr lang="en-US" sz="1600" dirty="0" smtClean="0"/>
              <a:t>Identify trends</a:t>
            </a:r>
          </a:p>
          <a:p>
            <a:r>
              <a:rPr lang="en-US" sz="1600" dirty="0" smtClean="0"/>
              <a:t>Perform statistical analyses</a:t>
            </a:r>
          </a:p>
          <a:p>
            <a:r>
              <a:rPr lang="en-US" sz="1600" dirty="0" smtClean="0"/>
              <a:t>Create dashboards and maps</a:t>
            </a:r>
          </a:p>
          <a:p>
            <a:endParaRPr lang="en-US" sz="1600" dirty="0"/>
          </a:p>
        </p:txBody>
      </p:sp>
      <p:pic>
        <p:nvPicPr>
          <p:cNvPr id="10" name="Picture 9" descr="C:\Users\stephen.hellen\Desktop\Commune CRS @ DFA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1308" y="769140"/>
            <a:ext cx="812289" cy="10791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nalyze_compute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310" y="2386345"/>
            <a:ext cx="4168511" cy="3435477"/>
          </a:xfrm>
          <a:prstGeom prst="rect">
            <a:avLst/>
          </a:prstGeom>
        </p:spPr>
      </p:pic>
      <p:pic>
        <p:nvPicPr>
          <p:cNvPr id="17" name="Picture 4" descr="C:\Users\stephen.hellen\AppData\Local\Microsoft\Windows\Temporary Internet Files\Content.Outlook\RQ9N2OII\SO1_1-SP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8436" y="572558"/>
            <a:ext cx="727512" cy="107885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706283" y="543754"/>
            <a:ext cx="1980519" cy="1980519"/>
            <a:chOff x="1944077" y="2477023"/>
            <a:chExt cx="2471615" cy="2471615"/>
          </a:xfrm>
        </p:grpSpPr>
        <p:pic>
          <p:nvPicPr>
            <p:cNvPr id="3" name="Picture 2" descr="ipad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077" y="2477023"/>
              <a:ext cx="2471615" cy="2471615"/>
            </a:xfrm>
            <a:prstGeom prst="rect">
              <a:avLst/>
            </a:prstGeom>
          </p:spPr>
        </p:pic>
        <p:pic>
          <p:nvPicPr>
            <p:cNvPr id="18" name="Picture 17" descr="C:\Users\stephen.hellen\Desktop\Communes DFAP et SALOHI zone SudEs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735" y="3033428"/>
              <a:ext cx="1825842" cy="136272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C:\Users\stephen.hellen\Desktop\Zone DFAP @V7V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994" y="2130134"/>
            <a:ext cx="798624" cy="105419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stephen.hellen\AppData\Local\Microsoft\Windows\Temporary Internet Files\Content.Outlook\RQ9N2OII\SO2_4-FF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0027" y="1852365"/>
            <a:ext cx="727128" cy="10745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696" y="398577"/>
            <a:ext cx="519498" cy="5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94" y="205979"/>
            <a:ext cx="8229600" cy="85725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b="1" dirty="0" smtClean="0"/>
              <a:t>SECURE SHARING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7472021" y="487996"/>
            <a:ext cx="1204515" cy="1204515"/>
            <a:chOff x="4640685" y="3061510"/>
            <a:chExt cx="1204515" cy="1204515"/>
          </a:xfrm>
        </p:grpSpPr>
        <p:pic>
          <p:nvPicPr>
            <p:cNvPr id="17" name="Picture 16" descr="ppt_decisio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2201" y="3061510"/>
              <a:ext cx="1202190" cy="1202190"/>
            </a:xfrm>
            <a:prstGeom prst="rect">
              <a:avLst/>
            </a:prstGeom>
          </p:spPr>
        </p:pic>
        <p:pic>
          <p:nvPicPr>
            <p:cNvPr id="12" name="Picture 11" descr="sq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0685" y="3061510"/>
              <a:ext cx="1204515" cy="1204515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652847" y="1240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7429" y="574221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57202" y="1167276"/>
            <a:ext cx="3792853" cy="1489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5603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DA4118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57784" indent="-19202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DA4118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868680" indent="-13716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DA4118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234440" indent="-13716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DA4118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600200" indent="-13716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DA4118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1600" dirty="0"/>
              <a:t>Online portal allows stakeholders to access the data, dashboards, reports and maps</a:t>
            </a:r>
          </a:p>
          <a:p>
            <a:pPr>
              <a:buClr>
                <a:schemeClr val="accent1"/>
              </a:buClr>
            </a:pPr>
            <a:r>
              <a:rPr lang="en-US" sz="1600" dirty="0"/>
              <a:t>Platform uses secure, role-specific permissions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614727" y="2200266"/>
            <a:ext cx="999931" cy="779946"/>
            <a:chOff x="456682" y="1656912"/>
            <a:chExt cx="2903935" cy="2265069"/>
          </a:xfrm>
        </p:grpSpPr>
        <p:pic>
          <p:nvPicPr>
            <p:cNvPr id="20" name="Picture 19" descr="imac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682" y="1656912"/>
              <a:ext cx="2903935" cy="2265069"/>
            </a:xfrm>
            <a:prstGeom prst="rect">
              <a:avLst/>
            </a:prstGeom>
          </p:spPr>
        </p:pic>
        <p:pic>
          <p:nvPicPr>
            <p:cNvPr id="21" name="Picture 3" descr="image77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8480" y="1776447"/>
              <a:ext cx="2390566" cy="1483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780875" y="4577440"/>
            <a:ext cx="1204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BENEFICIARIES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88418" y="1948844"/>
            <a:ext cx="1204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USERS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8628" y="1659681"/>
            <a:ext cx="13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DECISION MAKERS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7" name="Picture 26" descr="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150" y="449717"/>
            <a:ext cx="483610" cy="483610"/>
          </a:xfrm>
          <a:prstGeom prst="rect">
            <a:avLst/>
          </a:prstGeom>
        </p:spPr>
      </p:pic>
      <p:pic>
        <p:nvPicPr>
          <p:cNvPr id="28" name="Picture 27" descr="arrows_oran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6306751" y="1987426"/>
            <a:ext cx="301490" cy="252615"/>
          </a:xfrm>
          <a:prstGeom prst="rect">
            <a:avLst/>
          </a:prstGeom>
        </p:spPr>
      </p:pic>
      <p:pic>
        <p:nvPicPr>
          <p:cNvPr id="29" name="Picture 28" descr="arrows_oran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00000" flipH="1">
            <a:off x="7554474" y="1987427"/>
            <a:ext cx="301490" cy="252615"/>
          </a:xfrm>
          <a:prstGeom prst="rect">
            <a:avLst/>
          </a:prstGeom>
        </p:spPr>
      </p:pic>
      <p:pic>
        <p:nvPicPr>
          <p:cNvPr id="33" name="Picture 32" descr="arrows_oran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6975517" y="3006601"/>
            <a:ext cx="301490" cy="25261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88415" y="732164"/>
            <a:ext cx="1204516" cy="1204515"/>
            <a:chOff x="4386158" y="2742617"/>
            <a:chExt cx="1204516" cy="1204515"/>
          </a:xfrm>
        </p:grpSpPr>
        <p:pic>
          <p:nvPicPr>
            <p:cNvPr id="11" name="Picture 10" descr="sq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6159" y="2742617"/>
              <a:ext cx="1204515" cy="1204515"/>
            </a:xfrm>
            <a:prstGeom prst="rect">
              <a:avLst/>
            </a:prstGeom>
          </p:spPr>
        </p:pic>
        <p:pic>
          <p:nvPicPr>
            <p:cNvPr id="6" name="Picture 5" descr="ppt_users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6158" y="2742617"/>
              <a:ext cx="1204515" cy="120451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73092" y="3372925"/>
            <a:ext cx="1204515" cy="1204515"/>
            <a:chOff x="6614725" y="3475648"/>
            <a:chExt cx="1204515" cy="1204515"/>
          </a:xfrm>
        </p:grpSpPr>
        <p:pic>
          <p:nvPicPr>
            <p:cNvPr id="4" name="Picture 3" descr="family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5237" y="3659904"/>
              <a:ext cx="1194003" cy="922639"/>
            </a:xfrm>
            <a:prstGeom prst="rect">
              <a:avLst/>
            </a:prstGeom>
          </p:spPr>
        </p:pic>
        <p:pic>
          <p:nvPicPr>
            <p:cNvPr id="30" name="Picture 29" descr="sq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4725" y="3475648"/>
              <a:ext cx="1204515" cy="1204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61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205979"/>
            <a:ext cx="8229600" cy="857250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b="1" dirty="0" smtClean="0"/>
              <a:t>ANALYSIS, DECISION MAKING &amp; ACTION</a:t>
            </a:r>
            <a:endParaRPr lang="en-US" b="1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1167275"/>
            <a:ext cx="4038600" cy="2851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5603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DA4118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57784" indent="-19202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DA4118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868680" indent="-13716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DA4118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234440" indent="-13716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DA4118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600200" indent="-13716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DA4118"/>
              </a:buClr>
              <a:buFont typeface="Wingdings" charset="2"/>
              <a:buChar char="§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1600" dirty="0" smtClean="0"/>
              <a:t>Up-to-date numbers on beneficiaries and services delivered</a:t>
            </a:r>
          </a:p>
          <a:p>
            <a:pPr>
              <a:buClr>
                <a:schemeClr val="accent1"/>
              </a:buClr>
            </a:pPr>
            <a:r>
              <a:rPr lang="en-US" sz="1600" dirty="0" smtClean="0"/>
              <a:t>Detailed information on performance across projects</a:t>
            </a:r>
          </a:p>
          <a:p>
            <a:pPr>
              <a:buClr>
                <a:schemeClr val="accent1"/>
              </a:buClr>
            </a:pPr>
            <a:r>
              <a:rPr lang="en-US" sz="1600" dirty="0" smtClean="0"/>
              <a:t>Ability to evaluate the efficiency and impact of programs and make decisions accordingly</a:t>
            </a:r>
          </a:p>
        </p:txBody>
      </p:sp>
      <p:pic>
        <p:nvPicPr>
          <p:cNvPr id="7" name="Picture 6" descr="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471" y="407146"/>
            <a:ext cx="456785" cy="456785"/>
          </a:xfrm>
          <a:prstGeom prst="rect">
            <a:avLst/>
          </a:prstGeom>
        </p:spPr>
      </p:pic>
      <p:pic>
        <p:nvPicPr>
          <p:cNvPr id="4" name="Picture 3" descr="business_overhea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428" y="1167275"/>
            <a:ext cx="3484224" cy="34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ALUATE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846" y="1947822"/>
            <a:ext cx="3377422" cy="112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&amp; EVALUATION IN CRS’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2858" y="1200151"/>
            <a:ext cx="3389087" cy="3637620"/>
          </a:xfrm>
        </p:spPr>
        <p:txBody>
          <a:bodyPr/>
          <a:lstStyle/>
          <a:p>
            <a:pPr marL="86868" indent="0">
              <a:buNone/>
            </a:pPr>
            <a:r>
              <a:rPr lang="en-US" dirty="0"/>
              <a:t>M</a:t>
            </a:r>
            <a:r>
              <a:rPr lang="en-US" dirty="0" smtClean="0"/>
              <a:t>onitoring, evaluation, accountability, and learning (MEAL) and ICT4D are critical to CRS’s  </a:t>
            </a:r>
          </a:p>
          <a:p>
            <a:pPr marL="86868" indent="0">
              <a:buNone/>
            </a:pPr>
            <a:r>
              <a:rPr lang="en-US" dirty="0" smtClean="0"/>
              <a:t>5-year strategy</a:t>
            </a:r>
          </a:p>
        </p:txBody>
      </p:sp>
      <p:pic>
        <p:nvPicPr>
          <p:cNvPr id="5" name="Picture 4" descr="CRS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924" y="3997601"/>
            <a:ext cx="1287426" cy="840171"/>
          </a:xfrm>
          <a:prstGeom prst="rect">
            <a:avLst/>
          </a:prstGeom>
        </p:spPr>
      </p:pic>
      <p:pic>
        <p:nvPicPr>
          <p:cNvPr id="8" name="Picture 7" descr="strateg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328" y="1200151"/>
            <a:ext cx="4914073" cy="258807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570515" y="3280228"/>
            <a:ext cx="1727200" cy="0"/>
          </a:xfrm>
          <a:prstGeom prst="straightConnector1">
            <a:avLst/>
          </a:prstGeom>
          <a:ln>
            <a:solidFill>
              <a:schemeClr val="accent1"/>
            </a:solidFill>
            <a:headEnd type="diamond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E-VALUATE?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774680" cy="339447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/>
              <a:t>Easier </a:t>
            </a:r>
            <a:r>
              <a:rPr lang="en-US" sz="1600" dirty="0"/>
              <a:t>and more accurate data collection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/>
              <a:t>Better </a:t>
            </a:r>
            <a:r>
              <a:rPr lang="en-US" sz="1600" dirty="0"/>
              <a:t>efficiency for MEAL data collection and reporting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/>
              <a:t>More </a:t>
            </a:r>
            <a:r>
              <a:rPr lang="en-US" sz="1600" dirty="0"/>
              <a:t>transparency and accountability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/>
              <a:t>Better </a:t>
            </a:r>
            <a:r>
              <a:rPr lang="en-US" sz="1600" dirty="0"/>
              <a:t>tools for decision making and service delivery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/>
              <a:t>Easier </a:t>
            </a:r>
            <a:r>
              <a:rPr lang="en-US" sz="1600" dirty="0"/>
              <a:t>performance tracking across projects, countries and regions</a:t>
            </a:r>
          </a:p>
        </p:txBody>
      </p:sp>
      <p:pic>
        <p:nvPicPr>
          <p:cNvPr id="4" name="Picture 3" descr="EVALUATE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137" y="4154206"/>
            <a:ext cx="1921156" cy="6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REAL EXPERIENCE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4630" y="1200152"/>
            <a:ext cx="7387770" cy="697793"/>
          </a:xfrm>
        </p:spPr>
        <p:txBody>
          <a:bodyPr>
            <a:noAutofit/>
          </a:bodyPr>
          <a:lstStyle/>
          <a:p>
            <a:pPr marL="86868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US" sz="1600" dirty="0"/>
              <a:t>CRS has five years of experience using mobile devices for MEAL in over 100 projects across Africa, Asia, Latin America and the Middle East.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619970" y="1993072"/>
            <a:ext cx="1938418" cy="2814061"/>
            <a:chOff x="6619970" y="1993071"/>
            <a:chExt cx="1938418" cy="2814061"/>
          </a:xfrm>
        </p:grpSpPr>
        <p:grpSp>
          <p:nvGrpSpPr>
            <p:cNvPr id="8" name="Group 7"/>
            <p:cNvGrpSpPr/>
            <p:nvPr/>
          </p:nvGrpSpPr>
          <p:grpSpPr>
            <a:xfrm>
              <a:off x="6619970" y="1993071"/>
              <a:ext cx="1938418" cy="1315257"/>
              <a:chOff x="6443046" y="1943678"/>
              <a:chExt cx="2015298" cy="1367422"/>
            </a:xfrm>
          </p:grpSpPr>
          <p:pic>
            <p:nvPicPr>
              <p:cNvPr id="20" name="Picture 19" descr="PHI2014090763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57864" y="1982639"/>
                <a:ext cx="1992689" cy="1328460"/>
              </a:xfrm>
              <a:prstGeom prst="rect">
                <a:avLst/>
              </a:prstGeom>
            </p:spPr>
          </p:pic>
          <p:pic>
            <p:nvPicPr>
              <p:cNvPr id="23" name="Picture 22" descr="sq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43046" y="1943678"/>
                <a:ext cx="2015298" cy="1367422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6619970" y="3491875"/>
              <a:ext cx="1938418" cy="1315257"/>
              <a:chOff x="6443046" y="3406567"/>
              <a:chExt cx="2015298" cy="1367422"/>
            </a:xfrm>
          </p:grpSpPr>
          <p:pic>
            <p:nvPicPr>
              <p:cNvPr id="14" name="Picture 13" descr="CON2013083731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65309" y="3422151"/>
                <a:ext cx="1985964" cy="1328461"/>
              </a:xfrm>
              <a:prstGeom prst="rect">
                <a:avLst/>
              </a:prstGeom>
            </p:spPr>
          </p:pic>
          <p:pic>
            <p:nvPicPr>
              <p:cNvPr id="28" name="Picture 27" descr="sq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43046" y="3406567"/>
                <a:ext cx="2015298" cy="1367422"/>
              </a:xfrm>
              <a:prstGeom prst="rect">
                <a:avLst/>
              </a:prstGeom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4457990" y="2008061"/>
            <a:ext cx="1938418" cy="2791577"/>
            <a:chOff x="4196179" y="2008060"/>
            <a:chExt cx="1938418" cy="2791577"/>
          </a:xfrm>
        </p:grpSpPr>
        <p:grpSp>
          <p:nvGrpSpPr>
            <p:cNvPr id="9" name="Group 8"/>
            <p:cNvGrpSpPr/>
            <p:nvPr/>
          </p:nvGrpSpPr>
          <p:grpSpPr>
            <a:xfrm>
              <a:off x="4196179" y="2008060"/>
              <a:ext cx="1938418" cy="1315257"/>
              <a:chOff x="4341240" y="1959262"/>
              <a:chExt cx="2015298" cy="1367422"/>
            </a:xfrm>
          </p:grpSpPr>
          <p:pic>
            <p:nvPicPr>
              <p:cNvPr id="18" name="Picture 17" descr="CON2013084905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3468" y="1982639"/>
                <a:ext cx="1992691" cy="1328461"/>
              </a:xfrm>
              <a:prstGeom prst="rect">
                <a:avLst/>
              </a:prstGeom>
            </p:spPr>
          </p:pic>
          <p:pic>
            <p:nvPicPr>
              <p:cNvPr id="25" name="Picture 24" descr="sq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1240" y="1959262"/>
                <a:ext cx="2015298" cy="1367422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4196179" y="3484380"/>
              <a:ext cx="1938418" cy="1315257"/>
              <a:chOff x="4341240" y="3398775"/>
              <a:chExt cx="2015298" cy="1367422"/>
            </a:xfrm>
          </p:grpSpPr>
          <p:pic>
            <p:nvPicPr>
              <p:cNvPr id="19" name="Picture 18" descr="PHI2014086673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3468" y="3431874"/>
                <a:ext cx="1994905" cy="1318738"/>
              </a:xfrm>
              <a:prstGeom prst="rect">
                <a:avLst/>
              </a:prstGeom>
            </p:spPr>
          </p:pic>
          <p:pic>
            <p:nvPicPr>
              <p:cNvPr id="29" name="Picture 28" descr="sq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1240" y="3398775"/>
                <a:ext cx="2015298" cy="1367422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2498342" y="2008060"/>
            <a:ext cx="1736085" cy="2799072"/>
            <a:chOff x="2365713" y="2008060"/>
            <a:chExt cx="1736085" cy="2799072"/>
          </a:xfrm>
        </p:grpSpPr>
        <p:grpSp>
          <p:nvGrpSpPr>
            <p:cNvPr id="32" name="Group 31"/>
            <p:cNvGrpSpPr/>
            <p:nvPr/>
          </p:nvGrpSpPr>
          <p:grpSpPr>
            <a:xfrm>
              <a:off x="2365713" y="2008060"/>
              <a:ext cx="1736085" cy="1315257"/>
              <a:chOff x="2438175" y="1959262"/>
              <a:chExt cx="1804941" cy="1367422"/>
            </a:xfrm>
          </p:grpSpPr>
          <p:pic>
            <p:nvPicPr>
              <p:cNvPr id="21" name="Picture 20" descr="CON2013084932.jpg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438176" y="1982638"/>
                <a:ext cx="1771281" cy="1328461"/>
              </a:xfrm>
              <a:prstGeom prst="rect">
                <a:avLst/>
              </a:prstGeom>
            </p:spPr>
          </p:pic>
          <p:pic>
            <p:nvPicPr>
              <p:cNvPr id="26" name="Picture 25" descr="sq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38175" y="1959262"/>
                <a:ext cx="1804941" cy="1367422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2365713" y="3491875"/>
              <a:ext cx="1736085" cy="1315257"/>
              <a:chOff x="2438175" y="3406567"/>
              <a:chExt cx="1804941" cy="1367422"/>
            </a:xfrm>
          </p:grpSpPr>
          <p:pic>
            <p:nvPicPr>
              <p:cNvPr id="13" name="Picture 12" descr="CON2013083688.jp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38176" y="3430072"/>
                <a:ext cx="1771281" cy="1328461"/>
              </a:xfrm>
              <a:prstGeom prst="rect">
                <a:avLst/>
              </a:prstGeom>
            </p:spPr>
          </p:pic>
          <p:pic>
            <p:nvPicPr>
              <p:cNvPr id="30" name="Picture 29" descr="sq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38175" y="3406567"/>
                <a:ext cx="1804941" cy="1367422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538696" y="2008061"/>
            <a:ext cx="1736085" cy="2806567"/>
            <a:chOff x="538694" y="2008060"/>
            <a:chExt cx="1736085" cy="2806567"/>
          </a:xfrm>
        </p:grpSpPr>
        <p:grpSp>
          <p:nvGrpSpPr>
            <p:cNvPr id="2" name="Group 1"/>
            <p:cNvGrpSpPr/>
            <p:nvPr/>
          </p:nvGrpSpPr>
          <p:grpSpPr>
            <a:xfrm>
              <a:off x="538694" y="2008060"/>
              <a:ext cx="1736085" cy="1315257"/>
              <a:chOff x="538694" y="1959262"/>
              <a:chExt cx="1804941" cy="1367422"/>
            </a:xfrm>
          </p:grpSpPr>
          <p:pic>
            <p:nvPicPr>
              <p:cNvPr id="11" name="Picture 10" descr="CON2013083684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6485" y="1982638"/>
                <a:ext cx="1771281" cy="1328461"/>
              </a:xfrm>
              <a:prstGeom prst="rect">
                <a:avLst/>
              </a:prstGeom>
            </p:spPr>
          </p:pic>
          <p:pic>
            <p:nvPicPr>
              <p:cNvPr id="27" name="Picture 26" descr="sq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8694" y="1959262"/>
                <a:ext cx="1804941" cy="1367422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538694" y="3499370"/>
              <a:ext cx="1736085" cy="1315257"/>
              <a:chOff x="538694" y="3414359"/>
              <a:chExt cx="1804941" cy="1367422"/>
            </a:xfrm>
          </p:grpSpPr>
          <p:pic>
            <p:nvPicPr>
              <p:cNvPr id="12" name="Picture 11" descr="CON2013083687.jp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6485" y="3430072"/>
                <a:ext cx="1760719" cy="1320540"/>
              </a:xfrm>
              <a:prstGeom prst="rect">
                <a:avLst/>
              </a:prstGeom>
            </p:spPr>
          </p:pic>
          <p:pic>
            <p:nvPicPr>
              <p:cNvPr id="31" name="Picture 30" descr="sq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8694" y="3414359"/>
                <a:ext cx="1804941" cy="13674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230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SUCCESS STORIES</a:t>
            </a:r>
            <a:endParaRPr lang="en-US" dirty="0"/>
          </a:p>
        </p:txBody>
      </p:sp>
      <p:pic>
        <p:nvPicPr>
          <p:cNvPr id="4" name="Picture 3" descr="EVALUATE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137" y="4154206"/>
            <a:ext cx="1921156" cy="639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590" y="2254874"/>
            <a:ext cx="212186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868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US" sz="1200" i="1" dirty="0" smtClean="0">
                <a:solidFill>
                  <a:schemeClr val="bg1"/>
                </a:solidFill>
              </a:rPr>
              <a:t>A </a:t>
            </a:r>
            <a:r>
              <a:rPr lang="en-US" sz="1200" i="1" dirty="0">
                <a:solidFill>
                  <a:schemeClr val="bg1"/>
                </a:solidFill>
              </a:rPr>
              <a:t>food-security </a:t>
            </a:r>
            <a:r>
              <a:rPr lang="en-US" sz="1200" i="1" dirty="0" smtClean="0">
                <a:solidFill>
                  <a:schemeClr val="bg1"/>
                </a:solidFill>
              </a:rPr>
              <a:t>project </a:t>
            </a:r>
            <a:r>
              <a:rPr lang="en-US" sz="1200" i="1" dirty="0">
                <a:solidFill>
                  <a:schemeClr val="bg1"/>
                </a:solidFill>
              </a:rPr>
              <a:t>in six countries in </a:t>
            </a:r>
            <a:r>
              <a:rPr lang="en-US" sz="1200" i="1" dirty="0" smtClean="0">
                <a:solidFill>
                  <a:schemeClr val="bg1"/>
                </a:solidFill>
              </a:rPr>
              <a:t>Africa helped 1.15 million farmers, armed 250 field agents with laptops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1558" y="2254874"/>
            <a:ext cx="216425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868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US" sz="1200" i="1" dirty="0" smtClean="0">
                <a:solidFill>
                  <a:schemeClr val="bg1"/>
                </a:solidFill>
              </a:rPr>
              <a:t>In CAR</a:t>
            </a:r>
            <a:r>
              <a:rPr lang="en-US" sz="1200" i="1" dirty="0">
                <a:solidFill>
                  <a:schemeClr val="bg1"/>
                </a:solidFill>
              </a:rPr>
              <a:t>, Madagascar and Rwanda we achieved a 75% savings in labor over paper-based data collection systems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1508" y="2254874"/>
            <a:ext cx="209283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868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US" sz="1200" i="1" dirty="0" smtClean="0">
                <a:solidFill>
                  <a:schemeClr val="bg1"/>
                </a:solidFill>
              </a:rPr>
              <a:t>Following </a:t>
            </a:r>
            <a:r>
              <a:rPr lang="en-US" sz="1200" i="1" dirty="0">
                <a:solidFill>
                  <a:schemeClr val="bg1"/>
                </a:solidFill>
              </a:rPr>
              <a:t>cyclones in Madagascar, </a:t>
            </a:r>
            <a:r>
              <a:rPr lang="en-US" sz="1200" i="1" dirty="0" smtClean="0">
                <a:solidFill>
                  <a:schemeClr val="bg1"/>
                </a:solidFill>
              </a:rPr>
              <a:t>we ensured </a:t>
            </a:r>
            <a:r>
              <a:rPr lang="en-US" sz="1200" i="1" dirty="0">
                <a:solidFill>
                  <a:schemeClr val="bg1"/>
                </a:solidFill>
              </a:rPr>
              <a:t>that we delivered the right materials to affected people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6760" y="2254874"/>
            <a:ext cx="206766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868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US" sz="1200" i="1" dirty="0" smtClean="0">
                <a:solidFill>
                  <a:schemeClr val="bg1"/>
                </a:solidFill>
              </a:rPr>
              <a:t>In </a:t>
            </a:r>
            <a:r>
              <a:rPr lang="en-US" sz="1200" i="1" dirty="0">
                <a:solidFill>
                  <a:schemeClr val="bg1"/>
                </a:solidFill>
              </a:rPr>
              <a:t>Sierra </a:t>
            </a:r>
            <a:r>
              <a:rPr lang="en-US" sz="1200" i="1" dirty="0" smtClean="0">
                <a:solidFill>
                  <a:schemeClr val="bg1"/>
                </a:solidFill>
              </a:rPr>
              <a:t>Leone, registered </a:t>
            </a:r>
            <a:r>
              <a:rPr lang="en-US" sz="1200" i="1" dirty="0">
                <a:solidFill>
                  <a:schemeClr val="bg1"/>
                </a:solidFill>
              </a:rPr>
              <a:t>over 36,000 people and completed analysis of the results in three </a:t>
            </a:r>
            <a:r>
              <a:rPr lang="en-US" sz="1200" i="1" dirty="0" smtClean="0">
                <a:solidFill>
                  <a:schemeClr val="bg1"/>
                </a:solidFill>
              </a:rPr>
              <a:t>months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5646" y="1548765"/>
            <a:ext cx="1819868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US" sz="1400" b="1" dirty="0">
                <a:solidFill>
                  <a:schemeClr val="bg1"/>
                </a:solidFill>
              </a:rPr>
              <a:t>NATIONAL SCALE HEALTH SURVEY</a:t>
            </a:r>
          </a:p>
        </p:txBody>
      </p:sp>
      <p:sp>
        <p:nvSpPr>
          <p:cNvPr id="9" name="Rectangle 8"/>
          <p:cNvSpPr/>
          <p:nvPr/>
        </p:nvSpPr>
        <p:spPr>
          <a:xfrm>
            <a:off x="374588" y="1548765"/>
            <a:ext cx="1819868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THE GREAT LAKES CASSAVA INITIATIVE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5482" y="1778496"/>
            <a:ext cx="1819868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US" sz="1400" b="1" dirty="0">
                <a:solidFill>
                  <a:schemeClr val="bg1"/>
                </a:solidFill>
              </a:rPr>
              <a:t>SEED FAIRS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12341" y="1548765"/>
            <a:ext cx="1819868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US" sz="1400" b="1" dirty="0">
                <a:solidFill>
                  <a:schemeClr val="bg1"/>
                </a:solidFill>
              </a:rPr>
              <a:t>REAL-TIME ASSESSMENTS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7200" y="2161890"/>
            <a:ext cx="8142514" cy="0"/>
          </a:xfrm>
          <a:prstGeom prst="straightConnector1">
            <a:avLst/>
          </a:prstGeom>
          <a:ln>
            <a:solidFill>
              <a:srgbClr val="F26722"/>
            </a:solidFill>
            <a:headEnd type="diamond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E-VALUATE WORKS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59295" y="1256508"/>
            <a:ext cx="17983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alibri"/>
                <a:cs typeface="Calibri"/>
              </a:rPr>
              <a:t>FORM LIBRARY</a:t>
            </a:r>
            <a:endParaRPr lang="en-US" b="1" dirty="0">
              <a:solidFill>
                <a:schemeClr val="accent1"/>
              </a:solidFill>
              <a:latin typeface="Calibri"/>
              <a:cs typeface="Calibri"/>
            </a:endParaRPr>
          </a:p>
          <a:p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using standardized customizable forms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00961" y="1106583"/>
            <a:ext cx="55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lang="en-US" sz="5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9293" y="2478679"/>
            <a:ext cx="20720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26722"/>
                </a:solidFill>
                <a:latin typeface="Calibri"/>
                <a:cs typeface="Calibri"/>
              </a:rPr>
              <a:t>COLLECT DATA </a:t>
            </a:r>
          </a:p>
          <a:p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with mobile devices utilizing GPS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00961" y="2298274"/>
            <a:ext cx="55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lang="en-US" sz="5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59293" y="3729494"/>
            <a:ext cx="16907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26722"/>
                </a:solidFill>
                <a:latin typeface="Calibri"/>
                <a:cs typeface="Calibri"/>
              </a:rPr>
              <a:t>MANAGE DATA </a:t>
            </a:r>
          </a:p>
          <a:p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in a secure centralized location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00961" y="3562793"/>
            <a:ext cx="55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lang="en-US" sz="5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0588" y="3729493"/>
            <a:ext cx="2813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26722"/>
                </a:solidFill>
                <a:latin typeface="Calibri"/>
                <a:cs typeface="Calibri"/>
              </a:rPr>
              <a:t>ANALYSIS, DECISION MAKING &amp; ACTION</a:t>
            </a:r>
            <a:endParaRPr lang="en-US" b="1" dirty="0">
              <a:solidFill>
                <a:srgbClr val="F26722"/>
              </a:solidFill>
              <a:latin typeface="Calibri"/>
              <a:cs typeface="Calibri"/>
            </a:endParaRPr>
          </a:p>
          <a:p>
            <a:r>
              <a:rPr lang="en-US" sz="1400" dirty="0">
                <a:solidFill>
                  <a:srgbClr val="FFFFFF"/>
                </a:solidFill>
                <a:cs typeface="Calibri"/>
              </a:rPr>
              <a:t>aggregate data, identify trends, perform analyses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36767" y="3562793"/>
            <a:ext cx="55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lang="en-US" sz="5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1927" y="1256508"/>
            <a:ext cx="24253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26722"/>
                </a:solidFill>
                <a:latin typeface="Calibri"/>
                <a:cs typeface="Calibri"/>
              </a:rPr>
              <a:t>REPORTS &amp; MAPS</a:t>
            </a:r>
            <a:endParaRPr lang="en-US" b="1" dirty="0">
              <a:solidFill>
                <a:srgbClr val="F26722"/>
              </a:solidFill>
              <a:latin typeface="Calibri"/>
              <a:cs typeface="Calibri"/>
            </a:endParaRPr>
          </a:p>
          <a:p>
            <a:r>
              <a:rPr lang="en-US" sz="1400" dirty="0">
                <a:solidFill>
                  <a:srgbClr val="FFFFFF"/>
                </a:solidFill>
                <a:cs typeface="Calibri"/>
              </a:rPr>
              <a:t>provides up-to-date information for evaluation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23594" y="1106583"/>
            <a:ext cx="55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lang="en-US" sz="5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0587" y="2478679"/>
            <a:ext cx="18651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26722"/>
                </a:solidFill>
                <a:latin typeface="Calibri"/>
                <a:cs typeface="Calibri"/>
              </a:rPr>
              <a:t>SECURE SHARING</a:t>
            </a:r>
          </a:p>
          <a:p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of data utilizing an online portal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36767" y="2298274"/>
            <a:ext cx="55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lang="en-US" sz="5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63" y="1177688"/>
            <a:ext cx="928785" cy="928785"/>
          </a:xfrm>
          <a:prstGeom prst="rect">
            <a:avLst/>
          </a:prstGeom>
        </p:spPr>
      </p:pic>
      <p:pic>
        <p:nvPicPr>
          <p:cNvPr id="11" name="Picture 10" descr="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938" y="1256508"/>
            <a:ext cx="835580" cy="835580"/>
          </a:xfrm>
          <a:prstGeom prst="rect">
            <a:avLst/>
          </a:prstGeom>
        </p:spPr>
      </p:pic>
      <p:pic>
        <p:nvPicPr>
          <p:cNvPr id="12" name="Picture 11" descr="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639" y="2478679"/>
            <a:ext cx="765881" cy="765881"/>
          </a:xfrm>
          <a:prstGeom prst="rect">
            <a:avLst/>
          </a:prstGeom>
        </p:spPr>
      </p:pic>
      <p:pic>
        <p:nvPicPr>
          <p:cNvPr id="13" name="Picture 12" descr="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589" y="3678706"/>
            <a:ext cx="851007" cy="851007"/>
          </a:xfrm>
          <a:prstGeom prst="rect">
            <a:avLst/>
          </a:prstGeom>
        </p:spPr>
      </p:pic>
      <p:pic>
        <p:nvPicPr>
          <p:cNvPr id="3" name="Picture 2" descr="*icon3_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3582884"/>
            <a:ext cx="992807" cy="9928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50677" y="2327444"/>
            <a:ext cx="846265" cy="966451"/>
            <a:chOff x="550675" y="2327443"/>
            <a:chExt cx="846265" cy="966451"/>
          </a:xfrm>
        </p:grpSpPr>
        <p:pic>
          <p:nvPicPr>
            <p:cNvPr id="7" name="Picture 6" descr="wifi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3390" y="2327443"/>
              <a:ext cx="172860" cy="129389"/>
            </a:xfrm>
            <a:prstGeom prst="rect">
              <a:avLst/>
            </a:prstGeom>
          </p:spPr>
        </p:pic>
        <p:pic>
          <p:nvPicPr>
            <p:cNvPr id="6" name="Picture 5" descr="icon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675" y="2447629"/>
              <a:ext cx="846265" cy="846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40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b="1" dirty="0" smtClean="0"/>
              <a:t>FORM LIBRARY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1024" y="3882201"/>
            <a:ext cx="170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SMILER WORKSHOP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Identifies form and reporting needs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85379" y="3882201"/>
            <a:ext cx="154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FORM LIBRARY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Standard data collection forms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9316" y="3882200"/>
            <a:ext cx="164553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FIT GAP ANALYSIS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Identifies forms to be updated, customized, or created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79401" y="3882201"/>
            <a:ext cx="213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PROJECT SPECIFIC FORMS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combination of standard, customized and new forms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68" name="Content Placeholder 2"/>
          <p:cNvSpPr>
            <a:spLocks noGrp="1"/>
          </p:cNvSpPr>
          <p:nvPr>
            <p:ph idx="1"/>
          </p:nvPr>
        </p:nvSpPr>
        <p:spPr>
          <a:xfrm>
            <a:off x="457201" y="1200152"/>
            <a:ext cx="6993467" cy="14499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/>
              <a:t>Complements typical processes for project </a:t>
            </a:r>
            <a:r>
              <a:rPr lang="en-US" sz="1600" dirty="0" smtClean="0"/>
              <a:t>design</a:t>
            </a:r>
            <a:endParaRPr lang="en-US" sz="1600" dirty="0"/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/>
              <a:t>Reusable forms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/>
              <a:t>Forms can be quickly tailored</a:t>
            </a:r>
            <a:endParaRPr lang="en-US" sz="1600" dirty="0"/>
          </a:p>
        </p:txBody>
      </p:sp>
      <p:pic>
        <p:nvPicPr>
          <p:cNvPr id="37" name="Picture 36" descr="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620" y="429478"/>
            <a:ext cx="450336" cy="450336"/>
          </a:xfrm>
          <a:prstGeom prst="rect">
            <a:avLst/>
          </a:prstGeom>
        </p:spPr>
      </p:pic>
      <p:pic>
        <p:nvPicPr>
          <p:cNvPr id="3" name="Picture 2" descr="arrows_oran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680" y="3144502"/>
            <a:ext cx="482039" cy="403896"/>
          </a:xfrm>
          <a:prstGeom prst="rect">
            <a:avLst/>
          </a:prstGeom>
        </p:spPr>
      </p:pic>
      <p:pic>
        <p:nvPicPr>
          <p:cNvPr id="39" name="Picture 38" descr="arrows_oran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791" y="3144502"/>
            <a:ext cx="482039" cy="403896"/>
          </a:xfrm>
          <a:prstGeom prst="rect">
            <a:avLst/>
          </a:prstGeom>
        </p:spPr>
      </p:pic>
      <p:pic>
        <p:nvPicPr>
          <p:cNvPr id="40" name="Picture 39" descr="arrows_oran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835" y="3144502"/>
            <a:ext cx="482039" cy="403896"/>
          </a:xfrm>
          <a:prstGeom prst="rect">
            <a:avLst/>
          </a:prstGeom>
        </p:spPr>
      </p:pic>
      <p:pic>
        <p:nvPicPr>
          <p:cNvPr id="36" name="Picture 35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759" y="2858224"/>
            <a:ext cx="928785" cy="9287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60230" y="2831716"/>
            <a:ext cx="1283776" cy="1041219"/>
            <a:chOff x="641350" y="2978615"/>
            <a:chExt cx="1102655" cy="894319"/>
          </a:xfrm>
        </p:grpSpPr>
        <p:grpSp>
          <p:nvGrpSpPr>
            <p:cNvPr id="11" name="Group 10"/>
            <p:cNvGrpSpPr/>
            <p:nvPr/>
          </p:nvGrpSpPr>
          <p:grpSpPr>
            <a:xfrm>
              <a:off x="833385" y="2978615"/>
              <a:ext cx="910620" cy="894319"/>
              <a:chOff x="833385" y="2978615"/>
              <a:chExt cx="910620" cy="894319"/>
            </a:xfrm>
          </p:grpSpPr>
          <p:pic>
            <p:nvPicPr>
              <p:cNvPr id="41" name="Picture 40" descr="1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8534" y="3269716"/>
                <a:ext cx="287571" cy="2875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6" name="Picture 45" descr="2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3385" y="3222602"/>
                <a:ext cx="287571" cy="2875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0" name="Picture 49" descr="1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7500" y="2978615"/>
                <a:ext cx="287571" cy="2875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1" name="Picture 50" descr="2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82319" y="3585363"/>
                <a:ext cx="287571" cy="2875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3" name="Picture 52" descr="1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56434" y="3341376"/>
                <a:ext cx="287571" cy="2875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146820" y="3582802"/>
              <a:ext cx="184150" cy="209962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1350" y="3089974"/>
              <a:ext cx="184150" cy="209962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5" name="Picture 54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332" y="3270491"/>
            <a:ext cx="535569" cy="535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762" y="3270491"/>
            <a:ext cx="535569" cy="535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875" y="3151225"/>
            <a:ext cx="535569" cy="535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 descr="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405" y="3051752"/>
            <a:ext cx="518173" cy="518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306" y="3151225"/>
            <a:ext cx="535569" cy="535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976" y="3034355"/>
            <a:ext cx="535569" cy="535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*fit ga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134" y="2883898"/>
            <a:ext cx="948105" cy="9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25885" y="4388600"/>
            <a:ext cx="12218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000" dirty="0" smtClean="0">
                <a:solidFill>
                  <a:schemeClr val="bg1"/>
                </a:solidFill>
                <a:ea typeface="ＭＳ Ｐゴシック" charset="0"/>
                <a:cs typeface="Avenir Heavy"/>
                <a:sym typeface="Helvetica" charset="0"/>
              </a:rPr>
              <a:t>BARCODE SCANNER</a:t>
            </a:r>
            <a:endParaRPr lang="en-US" sz="1000" dirty="0">
              <a:solidFill>
                <a:schemeClr val="bg1"/>
              </a:solidFill>
              <a:ea typeface="ＭＳ Ｐゴシック" charset="0"/>
              <a:cs typeface="Avenir Heavy"/>
              <a:sym typeface="Helvetica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87371" y="4556392"/>
            <a:ext cx="12715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100" dirty="0" smtClean="0">
                <a:solidFill>
                  <a:schemeClr val="bg1"/>
                </a:solidFill>
                <a:ea typeface="ＭＳ Ｐゴシック" charset="0"/>
                <a:cs typeface="Avenir Heavy"/>
                <a:sym typeface="Helvetica" charset="0"/>
              </a:rPr>
              <a:t>SMS ALTERNATIVE </a:t>
            </a:r>
            <a:endParaRPr lang="en-US" sz="1100" dirty="0">
              <a:solidFill>
                <a:schemeClr val="bg1"/>
              </a:solidFill>
              <a:ea typeface="ＭＳ Ｐゴシック" charset="0"/>
              <a:cs typeface="Avenir Heavy"/>
              <a:sym typeface="Helvetica" charset="0"/>
            </a:endParaRPr>
          </a:p>
        </p:txBody>
      </p:sp>
      <p:pic>
        <p:nvPicPr>
          <p:cNvPr id="38" name="Content Placeholder 2" descr="iphone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7602" y="458393"/>
            <a:ext cx="297762" cy="6263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62024" y="4791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201555"/>
            <a:ext cx="8229600" cy="857250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b="1" dirty="0"/>
              <a:t>COLLECT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66863" y="502470"/>
            <a:ext cx="190834" cy="517810"/>
            <a:chOff x="8003582" y="836644"/>
            <a:chExt cx="190834" cy="517810"/>
          </a:xfrm>
        </p:grpSpPr>
        <p:pic>
          <p:nvPicPr>
            <p:cNvPr id="47" name="Content Placeholder 17" descr="apple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3582" y="836644"/>
              <a:ext cx="190834" cy="226585"/>
            </a:xfrm>
            <a:prstGeom prst="rect">
              <a:avLst/>
            </a:prstGeom>
          </p:spPr>
        </p:pic>
        <p:pic>
          <p:nvPicPr>
            <p:cNvPr id="48" name="Content Placeholder 28" descr="android_logo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514" b="-1816"/>
            <a:stretch/>
          </p:blipFill>
          <p:spPr>
            <a:xfrm>
              <a:off x="8007864" y="1127869"/>
              <a:ext cx="186552" cy="226585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7802242" y="2749598"/>
            <a:ext cx="9605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000" dirty="0" smtClean="0">
                <a:solidFill>
                  <a:schemeClr val="bg1"/>
                </a:solidFill>
                <a:sym typeface="Helvetica" charset="0"/>
              </a:rPr>
              <a:t>EXTERNAL</a:t>
            </a:r>
            <a:r>
              <a:rPr lang="en-US" sz="1000" dirty="0" smtClean="0">
                <a:solidFill>
                  <a:schemeClr val="bg1"/>
                </a:solidFill>
                <a:latin typeface="Avenir Heavy"/>
                <a:ea typeface="ＭＳ Ｐゴシック" charset="0"/>
                <a:cs typeface="Avenir Heavy"/>
                <a:sym typeface="Helvetica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ea typeface="ＭＳ Ｐゴシック" charset="0"/>
                <a:cs typeface="Avenir Heavy"/>
                <a:sym typeface="Helvetica" charset="0"/>
              </a:rPr>
              <a:t>GPS</a:t>
            </a:r>
            <a:endParaRPr lang="en-US" sz="1000" dirty="0">
              <a:solidFill>
                <a:schemeClr val="bg1"/>
              </a:solidFill>
              <a:ea typeface="ＭＳ Ｐゴシック" charset="0"/>
              <a:cs typeface="Avenir Heavy"/>
              <a:sym typeface="Helvetica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1114" y="1616264"/>
            <a:ext cx="1025946" cy="24791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/>
            <a:r>
              <a:rPr lang="en-US" sz="1000" dirty="0" smtClean="0">
                <a:solidFill>
                  <a:schemeClr val="bg1"/>
                </a:solidFill>
              </a:rPr>
              <a:t>SOLAR BACKPACK</a:t>
            </a:r>
          </a:p>
          <a:p>
            <a:pPr algn="l" eaLnBrk="0" hangingPunct="0"/>
            <a:r>
              <a:rPr lang="en-US" sz="1000" dirty="0" smtClean="0">
                <a:solidFill>
                  <a:schemeClr val="bg1"/>
                </a:solidFill>
              </a:rPr>
              <a:t>CHARGER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67642" y="3735440"/>
            <a:ext cx="805397" cy="34353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000" dirty="0" smtClean="0">
                <a:solidFill>
                  <a:schemeClr val="bg1"/>
                </a:solidFill>
              </a:rPr>
              <a:t>MINI SERVER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48204" y="1125992"/>
            <a:ext cx="10919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100" dirty="0" smtClean="0">
                <a:solidFill>
                  <a:schemeClr val="bg1"/>
                </a:solidFill>
                <a:ea typeface="ＭＳ Ｐゴシック" charset="0"/>
                <a:cs typeface="Avenir Heavy"/>
                <a:sym typeface="Helvetica" charset="0"/>
              </a:rPr>
              <a:t>SMART PHONE OR TABLET</a:t>
            </a:r>
            <a:endParaRPr lang="en-US" sz="1100" dirty="0">
              <a:solidFill>
                <a:schemeClr val="bg1"/>
              </a:solidFill>
              <a:ea typeface="ＭＳ Ｐゴシック" charset="0"/>
              <a:cs typeface="Avenir Heavy"/>
              <a:sym typeface="Helvetica" charset="0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197" y="1200150"/>
            <a:ext cx="4272457" cy="339859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/>
              <a:t>Mobile devices preloaded with project forms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/>
              <a:t>GPS used to geocode the data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/>
              <a:t>Barcode scanners read ID cards provided </a:t>
            </a:r>
            <a:br>
              <a:rPr lang="en-US" sz="1600" dirty="0" smtClean="0"/>
            </a:br>
            <a:r>
              <a:rPr lang="en-US" sz="1600" dirty="0" smtClean="0"/>
              <a:t>to beneficiaries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/>
              <a:t>Data collectible online and offline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/>
              <a:t>Data transmitted to a secure database 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8" name="Picture 7" descr="ipa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600" y="362044"/>
            <a:ext cx="838106" cy="838106"/>
          </a:xfrm>
          <a:prstGeom prst="rect">
            <a:avLst/>
          </a:prstGeom>
        </p:spPr>
      </p:pic>
      <p:pic>
        <p:nvPicPr>
          <p:cNvPr id="17" name="Picture 16" descr="device_oldphon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780" y="4003388"/>
            <a:ext cx="584614" cy="584614"/>
          </a:xfrm>
          <a:prstGeom prst="rect">
            <a:avLst/>
          </a:prstGeom>
        </p:spPr>
      </p:pic>
      <p:pic>
        <p:nvPicPr>
          <p:cNvPr id="18" name="Picture 17" descr="gp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696" y="2142942"/>
            <a:ext cx="912994" cy="705496"/>
          </a:xfrm>
          <a:prstGeom prst="rect">
            <a:avLst/>
          </a:prstGeom>
        </p:spPr>
      </p:pic>
      <p:pic>
        <p:nvPicPr>
          <p:cNvPr id="19" name="Picture 18" descr="sola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922" y="882653"/>
            <a:ext cx="817579" cy="817579"/>
          </a:xfrm>
          <a:prstGeom prst="rect">
            <a:avLst/>
          </a:prstGeom>
        </p:spPr>
      </p:pic>
      <p:pic>
        <p:nvPicPr>
          <p:cNvPr id="20" name="Picture 19" descr="modem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635" y="3074267"/>
            <a:ext cx="920302" cy="920302"/>
          </a:xfrm>
          <a:prstGeom prst="rect">
            <a:avLst/>
          </a:prstGeom>
        </p:spPr>
      </p:pic>
      <p:pic>
        <p:nvPicPr>
          <p:cNvPr id="21" name="Picture 20" descr="barcod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708" y="3869070"/>
            <a:ext cx="651146" cy="651146"/>
          </a:xfrm>
          <a:prstGeom prst="rect">
            <a:avLst/>
          </a:prstGeom>
        </p:spPr>
      </p:pic>
      <p:pic>
        <p:nvPicPr>
          <p:cNvPr id="39" name="Picture 38" descr="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454" y="527942"/>
            <a:ext cx="303692" cy="485988"/>
          </a:xfrm>
          <a:prstGeom prst="rect">
            <a:avLst/>
          </a:prstGeom>
          <a:effectLst/>
        </p:spPr>
      </p:pic>
      <p:pic>
        <p:nvPicPr>
          <p:cNvPr id="41" name="Picture 40" descr="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97" y="527942"/>
            <a:ext cx="780955" cy="535569"/>
          </a:xfrm>
          <a:prstGeom prst="rect">
            <a:avLst/>
          </a:prstGeom>
          <a:effectLst/>
        </p:spPr>
      </p:pic>
      <p:grpSp>
        <p:nvGrpSpPr>
          <p:cNvPr id="36" name="Group 35"/>
          <p:cNvGrpSpPr/>
          <p:nvPr/>
        </p:nvGrpSpPr>
        <p:grpSpPr>
          <a:xfrm>
            <a:off x="3140970" y="327116"/>
            <a:ext cx="486452" cy="555537"/>
            <a:chOff x="550675" y="2327443"/>
            <a:chExt cx="846265" cy="966451"/>
          </a:xfrm>
        </p:grpSpPr>
        <p:pic>
          <p:nvPicPr>
            <p:cNvPr id="40" name="Picture 39" descr="wifi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3390" y="2327443"/>
              <a:ext cx="172860" cy="129389"/>
            </a:xfrm>
            <a:prstGeom prst="rect">
              <a:avLst/>
            </a:prstGeom>
          </p:spPr>
        </p:pic>
        <p:pic>
          <p:nvPicPr>
            <p:cNvPr id="42" name="Picture 41" descr="icon2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675" y="2447629"/>
              <a:ext cx="846265" cy="846265"/>
            </a:xfrm>
            <a:prstGeom prst="rect">
              <a:avLst/>
            </a:prstGeom>
          </p:spPr>
        </p:pic>
      </p:grpSp>
      <p:pic>
        <p:nvPicPr>
          <p:cNvPr id="2" name="Picture 1" descr="ppt_collect data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314" y="940763"/>
            <a:ext cx="3617667" cy="361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lob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089" y="1461372"/>
            <a:ext cx="1375210" cy="1375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b="1" dirty="0" smtClean="0"/>
              <a:t>MANAGE DATA</a:t>
            </a:r>
            <a:endParaRPr lang="en-US" b="1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2" y="1200151"/>
            <a:ext cx="3736091" cy="339447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Each project has a dedicated database</a:t>
            </a:r>
          </a:p>
          <a:p>
            <a:r>
              <a:rPr lang="en-US" sz="1600" dirty="0" smtClean="0"/>
              <a:t>High standards for privacy and security</a:t>
            </a:r>
          </a:p>
          <a:p>
            <a:r>
              <a:rPr lang="en-US" sz="1600" dirty="0" smtClean="0"/>
              <a:t>Users can access, clean and manage data online</a:t>
            </a:r>
            <a:endParaRPr lang="en-US" sz="1600" dirty="0"/>
          </a:p>
        </p:txBody>
      </p:sp>
      <p:pic>
        <p:nvPicPr>
          <p:cNvPr id="24" name="Picture 23" descr="loc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929" y="1502361"/>
            <a:ext cx="428480" cy="428480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24" idx="2"/>
          </p:cNvCxnSpPr>
          <p:nvPr/>
        </p:nvCxnSpPr>
        <p:spPr>
          <a:xfrm flipH="1">
            <a:off x="4398436" y="1930841"/>
            <a:ext cx="2606735" cy="836883"/>
          </a:xfrm>
          <a:prstGeom prst="line">
            <a:avLst/>
          </a:prstGeom>
          <a:ln w="12700" cmpd="sng">
            <a:solidFill>
              <a:srgbClr val="FFFF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2"/>
          </p:cNvCxnSpPr>
          <p:nvPr/>
        </p:nvCxnSpPr>
        <p:spPr>
          <a:xfrm flipH="1">
            <a:off x="6597650" y="1930840"/>
            <a:ext cx="407519" cy="2393510"/>
          </a:xfrm>
          <a:prstGeom prst="line">
            <a:avLst/>
          </a:prstGeom>
          <a:ln w="12700" cmpd="sng">
            <a:solidFill>
              <a:srgbClr val="FFFF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109016" y="2767724"/>
            <a:ext cx="2626944" cy="2049017"/>
            <a:chOff x="456682" y="1656912"/>
            <a:chExt cx="2903935" cy="2265069"/>
          </a:xfrm>
        </p:grpSpPr>
        <p:pic>
          <p:nvPicPr>
            <p:cNvPr id="29" name="Picture 28" descr="imac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682" y="1656912"/>
              <a:ext cx="2903935" cy="2265069"/>
            </a:xfrm>
            <a:prstGeom prst="rect">
              <a:avLst/>
            </a:prstGeom>
          </p:spPr>
        </p:pic>
        <p:pic>
          <p:nvPicPr>
            <p:cNvPr id="33" name="Picture 3" descr="image77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" r="126"/>
            <a:stretch/>
          </p:blipFill>
          <p:spPr bwMode="auto">
            <a:xfrm>
              <a:off x="688480" y="1776447"/>
              <a:ext cx="2390566" cy="1483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0" name="Arc 9"/>
          <p:cNvSpPr/>
          <p:nvPr/>
        </p:nvSpPr>
        <p:spPr>
          <a:xfrm rot="4428144">
            <a:off x="5963151" y="796279"/>
            <a:ext cx="1253528" cy="1134061"/>
          </a:xfrm>
          <a:prstGeom prst="arc">
            <a:avLst>
              <a:gd name="adj1" fmla="val 14480889"/>
              <a:gd name="adj2" fmla="val 20142674"/>
            </a:avLst>
          </a:prstGeom>
          <a:ln w="12700" cmpd="sng">
            <a:solidFill>
              <a:srgbClr val="FFFF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6597652" y="1727202"/>
            <a:ext cx="1676399" cy="1530350"/>
          </a:xfrm>
          <a:prstGeom prst="arc">
            <a:avLst>
              <a:gd name="adj1" fmla="val 14480889"/>
              <a:gd name="adj2" fmla="val 21368787"/>
            </a:avLst>
          </a:prstGeom>
          <a:ln w="12700" cmpd="sng">
            <a:solidFill>
              <a:srgbClr val="FFFF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8728847">
            <a:off x="6978652" y="1281612"/>
            <a:ext cx="1676399" cy="1530350"/>
          </a:xfrm>
          <a:prstGeom prst="arc">
            <a:avLst>
              <a:gd name="adj1" fmla="val 14799154"/>
              <a:gd name="adj2" fmla="val 210870"/>
            </a:avLst>
          </a:prstGeom>
          <a:ln w="12700" cmpd="sng">
            <a:solidFill>
              <a:srgbClr val="FFFF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17704532">
            <a:off x="7023525" y="1097463"/>
            <a:ext cx="1676399" cy="1530350"/>
          </a:xfrm>
          <a:prstGeom prst="arc">
            <a:avLst>
              <a:gd name="adj1" fmla="val 15503516"/>
              <a:gd name="adj2" fmla="val 19734552"/>
            </a:avLst>
          </a:prstGeom>
          <a:ln w="12700" cmpd="sng">
            <a:solidFill>
              <a:srgbClr val="FFFF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alaxy1_72dp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652" y="344275"/>
            <a:ext cx="673517" cy="673517"/>
          </a:xfrm>
          <a:prstGeom prst="rect">
            <a:avLst/>
          </a:prstGeom>
        </p:spPr>
      </p:pic>
      <p:pic>
        <p:nvPicPr>
          <p:cNvPr id="7" name="Picture 6" descr="oldphone_72dpi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742" y="619018"/>
            <a:ext cx="525276" cy="525276"/>
          </a:xfrm>
          <a:prstGeom prst="rect">
            <a:avLst/>
          </a:prstGeom>
        </p:spPr>
      </p:pic>
      <p:pic>
        <p:nvPicPr>
          <p:cNvPr id="8" name="Picture 7" descr="iphone_72dpi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374" y="1123952"/>
            <a:ext cx="563626" cy="563626"/>
          </a:xfrm>
          <a:prstGeom prst="rect">
            <a:avLst/>
          </a:prstGeom>
        </p:spPr>
      </p:pic>
      <p:pic>
        <p:nvPicPr>
          <p:cNvPr id="9" name="Picture 8" descr="macbook2_72dpi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899" y="1731557"/>
            <a:ext cx="1144300" cy="1144300"/>
          </a:xfrm>
          <a:prstGeom prst="rect">
            <a:avLst/>
          </a:prstGeom>
        </p:spPr>
      </p:pic>
      <p:pic>
        <p:nvPicPr>
          <p:cNvPr id="20" name="Picture 19" descr="*icon3_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446" y="344274"/>
            <a:ext cx="705106" cy="7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00529C"/>
      </a:dk1>
      <a:lt1>
        <a:sysClr val="window" lastClr="FFFFFF"/>
      </a:lt1>
      <a:dk2>
        <a:srgbClr val="001641"/>
      </a:dk2>
      <a:lt2>
        <a:srgbClr val="F3EFDF"/>
      </a:lt2>
      <a:accent1>
        <a:srgbClr val="F26722"/>
      </a:accent1>
      <a:accent2>
        <a:srgbClr val="91D0B5"/>
      </a:accent2>
      <a:accent3>
        <a:srgbClr val="86BBE6"/>
      </a:accent3>
      <a:accent4>
        <a:srgbClr val="FFFFFF"/>
      </a:accent4>
      <a:accent5>
        <a:srgbClr val="F6B859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443</Words>
  <Application>Microsoft Office PowerPoint</Application>
  <PresentationFormat>On-screen Show (16:9)</PresentationFormat>
  <Paragraphs>89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MONITORING &amp; EVALUATION IN CRS’ STRATEGY</vt:lpstr>
      <vt:lpstr>WHY E-VALUATE?</vt:lpstr>
      <vt:lpstr>REAL EXPERIENCE</vt:lpstr>
      <vt:lpstr>REAL SUCCESS STORIES</vt:lpstr>
      <vt:lpstr>HOW E-VALUATE WORKS</vt:lpstr>
      <vt:lpstr>1. FORM LIBRARY</vt:lpstr>
      <vt:lpstr>2. COLLECT DATA</vt:lpstr>
      <vt:lpstr>3. MANAGE DATA</vt:lpstr>
      <vt:lpstr>4. REPORTS &amp; MAPS</vt:lpstr>
      <vt:lpstr>5. SECURE SHARING</vt:lpstr>
      <vt:lpstr>6. ANALYSIS, DECISION MAKING &amp; ACTION</vt:lpstr>
      <vt:lpstr>PowerPoint Presentation</vt:lpstr>
    </vt:vector>
  </TitlesOfParts>
  <Company>Pause for Thought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Pedley</dc:creator>
  <cp:lastModifiedBy>Matarasso, Michael</cp:lastModifiedBy>
  <cp:revision>383</cp:revision>
  <cp:lastPrinted>2014-06-24T18:35:58Z</cp:lastPrinted>
  <dcterms:created xsi:type="dcterms:W3CDTF">2014-06-19T15:33:16Z</dcterms:created>
  <dcterms:modified xsi:type="dcterms:W3CDTF">2014-07-11T20:24:13Z</dcterms:modified>
</cp:coreProperties>
</file>